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6" r:id="rId3"/>
    <p:sldId id="260" r:id="rId4"/>
    <p:sldId id="259" r:id="rId5"/>
    <p:sldId id="264" r:id="rId6"/>
    <p:sldId id="261" r:id="rId7"/>
    <p:sldId id="272" r:id="rId8"/>
    <p:sldId id="262" r:id="rId9"/>
    <p:sldId id="257" r:id="rId10"/>
    <p:sldId id="265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DF2C2E-66A0-42A1-BC0E-8BAAFF776F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18037-4937-4A40-80AE-C4A3CE2664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D5EA0-6F99-40A3-8EC9-771A942812AC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EAC7B-B82F-4E99-A0EE-0C003D409F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A57E7-5C2E-49EF-9D86-EF70411BA2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07926-8432-430D-9B89-9880C87FAAD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63867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72C1D-EA95-4F6F-9586-0C0ACE85535E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2A294-EE7F-4CC9-BAA8-C1FD9F54EDF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8019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6026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807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78076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5877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2161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68481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0370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6110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0736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303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15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505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734506"/>
            <a:ext cx="5793317" cy="505239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793316" cy="5052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065" y="1835254"/>
            <a:ext cx="5551151" cy="6635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1065" y="2380136"/>
            <a:ext cx="5551151" cy="4154014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6" y="1835254"/>
            <a:ext cx="5572763" cy="6635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6" y="2380136"/>
            <a:ext cx="5572763" cy="4154014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3122814" cy="397501"/>
          </a:xfrm>
        </p:spPr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97501"/>
          </a:xfrm>
        </p:spPr>
        <p:txBody>
          <a:bodyPr/>
          <a:lstStyle/>
          <a:p>
            <a:endParaRPr lang="en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857823" cy="397501"/>
          </a:xfrm>
        </p:spPr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090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46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419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8562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134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42437B-4F34-4721-94C3-6277FD481E6F}" type="datetimeFigureOut">
              <a:rPr lang="en-IL" smtClean="0"/>
              <a:t>11/07/2021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499DBC9-B2DB-4A66-9530-105A34BD24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3238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DA30-5B76-45C3-AF0B-677D7CA58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e-IL" sz="9600" dirty="0"/>
              <a:t>נגן </a:t>
            </a:r>
            <a:r>
              <a:rPr lang="he-IL" sz="9600" dirty="0" err="1"/>
              <a:t>סטרימינג</a:t>
            </a:r>
            <a:endParaRPr lang="en-IL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CD78-9501-4214-9CA8-B6EEA603C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388528"/>
          </a:xfrm>
        </p:spPr>
        <p:txBody>
          <a:bodyPr>
            <a:normAutofit/>
          </a:bodyPr>
          <a:lstStyle/>
          <a:p>
            <a:r>
              <a:rPr lang="he-IL" sz="3600" dirty="0"/>
              <a:t>יובל הושע</a:t>
            </a:r>
          </a:p>
          <a:p>
            <a:r>
              <a:rPr lang="he-IL" sz="2400" dirty="0"/>
              <a:t>325320695</a:t>
            </a:r>
            <a:endParaRPr lang="he-IL" sz="3600" dirty="0"/>
          </a:p>
          <a:p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118962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שמירת הסיסמאות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1B6-C5E1-4389-8E8C-5172A036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13399"/>
            <a:ext cx="10353762" cy="4058751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מהי פונקציית </a:t>
            </a:r>
            <a:r>
              <a:rPr lang="en-US" sz="2400" dirty="0">
                <a:ln>
                  <a:noFill/>
                </a:ln>
              </a:rPr>
              <a:t>hash</a:t>
            </a:r>
            <a:endParaRPr lang="he-IL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בזמן ההרשמה, הסיסמאות נשמרות כ</a:t>
            </a:r>
            <a:r>
              <a:rPr lang="en-US" sz="2400" dirty="0">
                <a:ln>
                  <a:noFill/>
                </a:ln>
              </a:rPr>
              <a:t>hash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בעת ההתחברות משווים בין ערכי ה</a:t>
            </a:r>
            <a:r>
              <a:rPr lang="en-US" sz="2400" dirty="0">
                <a:ln>
                  <a:noFill/>
                </a:ln>
              </a:rPr>
              <a:t>hash </a:t>
            </a:r>
            <a:r>
              <a:rPr lang="he-IL" sz="2400" dirty="0">
                <a:ln>
                  <a:noFill/>
                </a:ln>
              </a:rPr>
              <a:t> של הסיסמה שהמשתמש מקיש בעת ההתחברות לבין ערך ה </a:t>
            </a:r>
            <a:r>
              <a:rPr lang="en-US" sz="2400" dirty="0">
                <a:ln>
                  <a:noFill/>
                </a:ln>
              </a:rPr>
              <a:t>hash</a:t>
            </a:r>
            <a:r>
              <a:rPr lang="he-IL" sz="2400" dirty="0">
                <a:ln>
                  <a:noFill/>
                </a:ln>
              </a:rPr>
              <a:t> השמור</a:t>
            </a:r>
          </a:p>
          <a:p>
            <a:pPr algn="r" rtl="1">
              <a:lnSpc>
                <a:spcPct val="200000"/>
              </a:lnSpc>
            </a:pPr>
            <a:endParaRPr lang="en-US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endParaRPr lang="en-IL" sz="2400" dirty="0">
              <a:ln>
                <a:noFill/>
              </a:ln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87FCBF-60A8-4ADF-96F9-8F618D684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3" y="1586252"/>
            <a:ext cx="6281543" cy="1323439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6699FF"/>
                </a:solidFill>
                <a:effectLst/>
                <a:latin typeface="JetBrains Mono"/>
              </a:rPr>
              <a:t>@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6699FF"/>
                </a:solidFill>
                <a:effectLst/>
                <a:latin typeface="JetBrains Mono"/>
              </a:rPr>
              <a:t>classmethod</a:t>
            </a:r>
            <a:b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6699FF"/>
                </a:solidFill>
                <a:effectLst/>
                <a:latin typeface="JetBrains Mono"/>
              </a:rPr>
            </a:b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  <a:t>def </a:t>
            </a:r>
            <a:r>
              <a:rPr kumimoji="0" lang="en-IL" altLang="en-IL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add_user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cls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username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: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JetBrains Mono"/>
              </a:rPr>
              <a:t>str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password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: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JetBrains Mono"/>
              </a:rPr>
              <a:t>str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)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:</a:t>
            </a:r>
            <a:b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</a:b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   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user 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= 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cls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username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=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username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password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=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hash_password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password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))</a:t>
            </a:r>
            <a:b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</a:b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    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session.add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user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)</a:t>
            </a:r>
            <a:b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</a:b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    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session.commit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()</a:t>
            </a:r>
            <a:endParaRPr kumimoji="0" lang="en-IL" altLang="en-IL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58AA8D2-4C71-4175-A1D8-1F5CBDD8A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28" y="4554283"/>
            <a:ext cx="5216891" cy="1815882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6699FF"/>
                </a:solidFill>
                <a:effectLst/>
                <a:latin typeface="JetBrains Mono"/>
              </a:rPr>
              <a:t>@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6699FF"/>
                </a:solidFill>
                <a:effectLst/>
                <a:latin typeface="JetBrains Mono"/>
              </a:rPr>
              <a:t>classmethod</a:t>
            </a:r>
            <a:b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6699FF"/>
                </a:solidFill>
                <a:effectLst/>
                <a:latin typeface="JetBrains Mono"/>
              </a:rPr>
            </a:b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  <a:t>def </a:t>
            </a:r>
            <a:r>
              <a:rPr kumimoji="0" lang="en-IL" altLang="en-IL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valid_user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cls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username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: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JetBrains Mono"/>
              </a:rPr>
              <a:t>str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password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: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JetBrains Mono"/>
              </a:rPr>
              <a:t>str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)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:</a:t>
            </a:r>
            <a:b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</a:b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   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user 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= 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cls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.find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username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)</a:t>
            </a:r>
            <a:b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</a:b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    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  <a:t>if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user 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  <a:t>is None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:</a:t>
            </a:r>
            <a:b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</a:b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        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  <a:t>return False</a:t>
            </a:r>
            <a:b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</a:br>
            <a:b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</a:b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  <a:t>    return 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hash_password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password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) 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== 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user.password</a:t>
            </a:r>
            <a:endParaRPr kumimoji="0" lang="en-IL" altLang="en-IL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5385BC-3EF0-452A-90D8-6B25B5B72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286327"/>
            <a:ext cx="5693071" cy="646331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  <a:t>def </a:t>
            </a:r>
            <a:r>
              <a:rPr kumimoji="0" lang="en-IL" altLang="en-IL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hash_password</a:t>
            </a: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</a:t>
            </a:r>
            <a:r>
              <a:rPr kumimoji="0" lang="en-IL" altLang="en-IL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password</a:t>
            </a: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: </a:t>
            </a:r>
            <a:r>
              <a:rPr kumimoji="0" lang="en-IL" altLang="en-IL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JetBrains Mono"/>
              </a:rPr>
              <a:t>str</a:t>
            </a: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) </a:t>
            </a:r>
            <a:r>
              <a:rPr kumimoji="0" lang="en-IL" altLang="en-IL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-&gt; </a:t>
            </a:r>
            <a:r>
              <a:rPr kumimoji="0" lang="en-IL" altLang="en-IL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JetBrains Mono"/>
              </a:rPr>
              <a:t>str</a:t>
            </a: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:</a:t>
            </a:r>
            <a:b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</a:b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JetBrains Mono"/>
              </a:rPr>
              <a:t>    </a:t>
            </a: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CC9900"/>
                </a:solidFill>
                <a:effectLst/>
                <a:latin typeface="JetBrains Mono"/>
              </a:rPr>
              <a:t>return </a:t>
            </a:r>
            <a:r>
              <a:rPr kumimoji="0" lang="en-IL" altLang="en-IL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hashlib.sha512</a:t>
            </a: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</a:t>
            </a:r>
            <a:r>
              <a:rPr kumimoji="0" lang="en-IL" altLang="en-IL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password.encode</a:t>
            </a: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())</a:t>
            </a:r>
            <a:r>
              <a:rPr kumimoji="0" lang="en-IL" altLang="en-IL" b="0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.</a:t>
            </a:r>
            <a:r>
              <a:rPr kumimoji="0" lang="en-IL" altLang="en-IL" b="0" i="0" u="none" strike="noStrike" cap="none" normalizeH="0" baseline="0" dirty="0" err="1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hexdigest</a:t>
            </a:r>
            <a:r>
              <a:rPr kumimoji="0" lang="en-IL" altLang="en-IL" b="1" i="0" u="none" strike="noStrike" cap="none" normalizeH="0" baseline="0" dirty="0">
                <a:ln>
                  <a:noFill/>
                </a:ln>
                <a:solidFill>
                  <a:srgbClr val="9BC28E"/>
                </a:solidFill>
                <a:effectLst/>
                <a:latin typeface="JetBrains Mono"/>
              </a:rPr>
              <a:t>()</a:t>
            </a:r>
            <a:endParaRPr kumimoji="0" lang="en-IL" altLang="en-I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3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מסך הבחירה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1B6-C5E1-4389-8E8C-5172A036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467" y="1713399"/>
            <a:ext cx="6692413" cy="4058751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לאחר שנרשמים לאתר ומתחברים אליו נפתח מסך בחירת הסרטון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בוחרים את הסרטון שרוצים לראות ונפתח מסך הצפייה</a:t>
            </a:r>
          </a:p>
          <a:p>
            <a:pPr algn="r" rtl="1">
              <a:lnSpc>
                <a:spcPct val="200000"/>
              </a:lnSpc>
            </a:pPr>
            <a:endParaRPr lang="en-US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endParaRPr lang="en-IL" sz="2400" dirty="0">
              <a:ln>
                <a:noFill/>
              </a:ln>
            </a:endParaRPr>
          </a:p>
        </p:txBody>
      </p:sp>
      <p:pic>
        <p:nvPicPr>
          <p:cNvPr id="6" name="Picture 5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FF0E82A4-3ABD-4029-9836-79F8610E00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-182" r="55815" b="23386"/>
          <a:stretch/>
        </p:blipFill>
        <p:spPr bwMode="auto">
          <a:xfrm>
            <a:off x="482599" y="1778846"/>
            <a:ext cx="4267200" cy="439335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765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מסך הצפייה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1B6-C5E1-4389-8E8C-5172A036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13399"/>
            <a:ext cx="10353762" cy="4058751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endParaRPr lang="en-US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endParaRPr lang="en-IL" sz="2400" dirty="0">
              <a:ln>
                <a:noFill/>
              </a:ln>
            </a:endParaRPr>
          </a:p>
        </p:txBody>
      </p:sp>
      <p:pic>
        <p:nvPicPr>
          <p:cNvPr id="10" name="Picture 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13EB819-46BE-4728-A504-3500BA9BD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3" t="15834" r="29028" b="6914"/>
          <a:stretch/>
        </p:blipFill>
        <p:spPr>
          <a:xfrm>
            <a:off x="160867" y="1329267"/>
            <a:ext cx="4762969" cy="472334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42D78B-8F6E-4FCF-977A-0DA81AA7ECCB}"/>
              </a:ext>
            </a:extLst>
          </p:cNvPr>
          <p:cNvSpPr txBox="1">
            <a:spLocks/>
          </p:cNvSpPr>
          <p:nvPr/>
        </p:nvSpPr>
        <p:spPr>
          <a:xfrm>
            <a:off x="4923836" y="1713399"/>
            <a:ext cx="6349044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לאחר שבוחרים את הסרטון נפתח מסך הצפייה שבאמצעותו ניתן </a:t>
            </a:r>
            <a:r>
              <a:rPr lang="he-IL" sz="2400" dirty="0" err="1">
                <a:ln>
                  <a:noFill/>
                </a:ln>
              </a:rPr>
              <a:t>לראולת</a:t>
            </a:r>
            <a:r>
              <a:rPr lang="he-IL" sz="2400" dirty="0">
                <a:ln>
                  <a:noFill/>
                </a:ln>
              </a:rPr>
              <a:t> הסרטון, לשנות את הרגע בו אנחנו צופים, להקטין את המסך, לעצור את הסרטון </a:t>
            </a:r>
            <a:r>
              <a:rPr lang="he-IL" sz="2400" dirty="0" err="1">
                <a:ln>
                  <a:noFill/>
                </a:ln>
              </a:rPr>
              <a:t>וכו</a:t>
            </a:r>
            <a:r>
              <a:rPr lang="he-IL" sz="2400" dirty="0">
                <a:ln>
                  <a:noFill/>
                </a:ln>
              </a:rPr>
              <a:t>'.</a:t>
            </a:r>
            <a:endParaRPr lang="en-US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endParaRPr lang="en-IL" sz="240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9180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שיפורים אפשריים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1B6-C5E1-4389-8E8C-5172A036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13399"/>
            <a:ext cx="10353762" cy="4058751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שמע</a:t>
            </a:r>
          </a:p>
          <a:p>
            <a:pPr algn="r" rtl="1">
              <a:lnSpc>
                <a:spcPct val="200000"/>
              </a:lnSpc>
            </a:pPr>
            <a:r>
              <a:rPr lang="he-IL" sz="2400" dirty="0" err="1">
                <a:ln>
                  <a:noFill/>
                </a:ln>
              </a:rPr>
              <a:t>הסטרמה</a:t>
            </a:r>
            <a:r>
              <a:rPr lang="he-IL" sz="2400" dirty="0">
                <a:ln>
                  <a:noFill/>
                </a:ln>
              </a:rPr>
              <a:t> מן הלקוח – לייב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פיצ'רים כללים – דירוג סרטונים, סרטון מומלץ וכדומה</a:t>
            </a:r>
            <a:endParaRPr lang="en-IL" sz="240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392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על הפרויקט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1B6-C5E1-4389-8E8C-5172A036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13399"/>
            <a:ext cx="10353762" cy="4058751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מהו </a:t>
            </a:r>
            <a:r>
              <a:rPr lang="he-IL" sz="2400" dirty="0" err="1">
                <a:ln>
                  <a:noFill/>
                </a:ln>
              </a:rPr>
              <a:t>סטרימינג</a:t>
            </a:r>
            <a:r>
              <a:rPr lang="he-IL" sz="2400" dirty="0">
                <a:ln>
                  <a:noFill/>
                </a:ln>
              </a:rPr>
              <a:t> ? 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באפר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למה בחרתי בפרויקט הזה ?</a:t>
            </a:r>
            <a:endParaRPr lang="en-US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endParaRPr lang="en-IL" sz="2400" dirty="0">
              <a:ln>
                <a:noFill/>
              </a:ln>
            </a:endParaRPr>
          </a:p>
        </p:txBody>
      </p:sp>
      <p:pic>
        <p:nvPicPr>
          <p:cNvPr id="1026" name="Picture 2" descr="Netflix, VRT Commission &amp;#39;Diamonds&amp;#39; Series From &amp;#39;Fauda&amp;#39; Team - Variety">
            <a:extLst>
              <a:ext uri="{FF2B5EF4-FFF2-40B4-BE49-F238E27FC236}">
                <a16:creationId xmlns:a16="http://schemas.microsoft.com/office/drawing/2014/main" id="{DEA4BEE1-FCD5-40A4-B1A0-C6E4B4B5E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49" y="2900201"/>
            <a:ext cx="2995813" cy="16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- אפליקציות ב-Google Play">
            <a:extLst>
              <a:ext uri="{FF2B5EF4-FFF2-40B4-BE49-F238E27FC236}">
                <a16:creationId xmlns:a16="http://schemas.microsoft.com/office/drawing/2014/main" id="{94C77A1B-BD60-49AD-A3C1-7485DB8A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469" r="94531">
                        <a14:foregroundMark x1="9180" y1="70703" x2="9766" y2="34375"/>
                        <a14:foregroundMark x1="9766" y1="34375" x2="9180" y2="31836"/>
                        <a14:foregroundMark x1="5469" y1="58984" x2="6250" y2="49609"/>
                        <a14:foregroundMark x1="90625" y1="71484" x2="94531" y2="52930"/>
                        <a14:foregroundMark x1="94531" y1="52930" x2="90234" y2="33008"/>
                        <a14:foregroundMark x1="35156" y1="47656" x2="54102" y2="52148"/>
                        <a14:foregroundMark x1="54102" y1="52148" x2="59570" y2="55273"/>
                        <a14:foregroundMark x1="57813" y1="39063" x2="42969" y2="55664"/>
                        <a14:foregroundMark x1="42969" y1="55664" x2="49609" y2="37109"/>
                        <a14:foregroundMark x1="49609" y1="37109" x2="39258" y2="57422"/>
                        <a14:foregroundMark x1="39258" y1="57422" x2="41992" y2="57422"/>
                        <a14:foregroundMark x1="48047" y1="43750" x2="37891" y2="58789"/>
                        <a14:foregroundMark x1="37891" y1="58789" x2="48438" y2="41992"/>
                        <a14:foregroundMark x1="48438" y1="41992" x2="36719" y2="55664"/>
                        <a14:foregroundMark x1="36719" y1="55664" x2="54883" y2="50391"/>
                        <a14:foregroundMark x1="54883" y1="50391" x2="39648" y2="64844"/>
                        <a14:foregroundMark x1="39648" y1="64844" x2="58984" y2="53711"/>
                        <a14:foregroundMark x1="58984" y1="53711" x2="62109" y2="53125"/>
                        <a14:foregroundMark x1="65430" y1="47656" x2="71484" y2="37891"/>
                        <a14:foregroundMark x1="62109" y1="51367" x2="41992" y2="58594"/>
                        <a14:foregroundMark x1="41992" y1="58594" x2="68555" y2="43750"/>
                        <a14:foregroundMark x1="68555" y1="43750" x2="48633" y2="50977"/>
                        <a14:foregroundMark x1="48633" y1="50977" x2="46680" y2="50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4216400"/>
            <a:ext cx="26416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D9C60C-B9D0-4EDE-9EF8-9FFE19553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8" b="89791" l="2077" r="96166">
                        <a14:foregroundMark x1="26038" y1="50262" x2="12939" y2="42932"/>
                        <a14:foregroundMark x1="12939" y1="42932" x2="5911" y2="43979"/>
                        <a14:foregroundMark x1="8307" y1="40314" x2="17412" y2="40576"/>
                        <a14:foregroundMark x1="17412" y1="40576" x2="26358" y2="38220"/>
                        <a14:foregroundMark x1="26358" y1="38220" x2="23962" y2="47906"/>
                        <a14:foregroundMark x1="2875" y1="48691" x2="2077" y2="44241"/>
                        <a14:foregroundMark x1="35463" y1="35079" x2="42971" y2="35340"/>
                        <a14:foregroundMark x1="43450" y1="39267" x2="34984" y2="54188"/>
                        <a14:foregroundMark x1="38339" y1="55236" x2="43291" y2="53927"/>
                        <a14:foregroundMark x1="53994" y1="53665" x2="49201" y2="51571"/>
                        <a14:foregroundMark x1="62780" y1="48429" x2="62141" y2="41099"/>
                        <a14:foregroundMark x1="76677" y1="45026" x2="78435" y2="36126"/>
                        <a14:foregroundMark x1="92013" y1="35864" x2="93131" y2="38743"/>
                        <a14:foregroundMark x1="95527" y1="46859" x2="95659" y2="43177"/>
                        <a14:foregroundMark x1="95367" y1="47382" x2="95687" y2="45288"/>
                        <a14:foregroundMark x1="95847" y1="46597" x2="96006" y2="46597"/>
                        <a14:foregroundMark x1="96006" y1="46597" x2="95367" y2="45288"/>
                        <a14:foregroundMark x1="95615" y1="40784" x2="95367" y2="40052"/>
                        <a14:foregroundMark x1="14696" y1="46073" x2="22524" y2="45288"/>
                        <a14:foregroundMark x1="17252" y1="49476" x2="8786" y2="50524"/>
                        <a14:foregroundMark x1="8786" y1="50524" x2="15815" y2="41623"/>
                        <a14:foregroundMark x1="15815" y1="41623" x2="21725" y2="53665"/>
                        <a14:foregroundMark x1="21725" y1="53665" x2="13898" y2="53403"/>
                        <a14:backgroundMark x1="98083" y1="40838" x2="99521" y2="59948"/>
                        <a14:backgroundMark x1="96670" y1="41199" x2="96645" y2="40838"/>
                        <a14:backgroundMark x1="96859" y1="43990" x2="96672" y2="41234"/>
                        <a14:backgroundMark x1="96994" y1="45984" x2="96948" y2="45304"/>
                        <a14:backgroundMark x1="97425" y1="52334" x2="97066" y2="47039"/>
                        <a14:backgroundMark x1="97764" y1="57330" x2="97443" y2="52593"/>
                        <a14:backgroundMark x1="96484" y1="49804" x2="96326" y2="58115"/>
                        <a14:backgroundMark x1="96565" y1="45561" x2="96507" y2="48621"/>
                        <a14:backgroundMark x1="96644" y1="41416" x2="96607" y2="43363"/>
                        <a14:backgroundMark x1="96645" y1="41361" x2="96646" y2="41311"/>
                        <a14:backgroundMark x1="97102" y1="45013" x2="97125" y2="44503"/>
                        <a14:backgroundMark x1="96868" y1="50082" x2="97069" y2="45708"/>
                        <a14:backgroundMark x1="96486" y1="58377" x2="96819" y2="51156"/>
                        <a14:backgroundMark x1="96643" y1="40750" x2="96486" y2="39529"/>
                        <a14:backgroundMark x1="96680" y1="41037" x2="96689" y2="41107"/>
                        <a14:backgroundMark x1="97009" y1="43603" x2="96747" y2="41563"/>
                        <a14:backgroundMark x1="97125" y1="44503" x2="97049" y2="43913"/>
                        <a14:backgroundMark x1="96553" y1="50083" x2="96965" y2="60209"/>
                        <a14:backgroundMark x1="96373" y1="45654" x2="96491" y2="48558"/>
                        <a14:backgroundMark x1="96269" y1="43102" x2="96358" y2="45281"/>
                        <a14:backgroundMark x1="96166" y1="40576" x2="96228" y2="42100"/>
                        <a14:backgroundMark x1="96732" y1="50806" x2="96166" y2="58377"/>
                        <a14:backgroundMark x1="97023" y1="46912" x2="96805" y2="49828"/>
                        <a14:backgroundMark x1="97104" y1="45825" x2="97068" y2="46304"/>
                        <a14:backgroundMark x1="96379" y1="49380" x2="96166" y2="58639"/>
                        <a14:backgroundMark x1="96471" y1="45400" x2="96406" y2="48215"/>
                        <a14:backgroundMark x1="96782" y1="43949" x2="96805" y2="43455"/>
                        <a14:backgroundMark x1="96559" y1="48833" x2="96749" y2="44686"/>
                        <a14:backgroundMark x1="96326" y1="53927" x2="96510" y2="49908"/>
                        <a14:backgroundMark x1="96430" y1="49584" x2="96645" y2="52880"/>
                        <a14:backgroundMark x1="96202" y1="46095" x2="96317" y2="47853"/>
                        <a14:backgroundMark x1="97284" y1="42932" x2="96486" y2="44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0969" y="4423739"/>
            <a:ext cx="4154564" cy="25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2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9C4A-10DC-4B8C-9994-BFA39F30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ההבדל בין צפייה </a:t>
            </a:r>
            <a:r>
              <a:rPr lang="he-IL" dirty="0" err="1"/>
              <a:t>בסטרמינג</a:t>
            </a:r>
            <a:r>
              <a:rPr lang="he-IL" dirty="0"/>
              <a:t> לצפייה רגילה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02878-22DA-4324-88BF-47FC6BBBC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>
              <a:lnSpc>
                <a:spcPct val="200000"/>
              </a:lnSpc>
            </a:pPr>
            <a:r>
              <a:rPr lang="he-IL" dirty="0"/>
              <a:t>צפייה רגילה (לא </a:t>
            </a:r>
            <a:r>
              <a:rPr lang="he-IL" dirty="0" err="1"/>
              <a:t>בסטרימינג</a:t>
            </a:r>
            <a:r>
              <a:rPr lang="he-IL" dirty="0"/>
              <a:t>)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DFAC7-B360-41ED-967D-6D1E2BF58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9075" y="2380136"/>
            <a:ext cx="5663141" cy="4306414"/>
          </a:xfrm>
        </p:spPr>
        <p:txBody>
          <a:bodyPr>
            <a:noAutofit/>
          </a:bodyPr>
          <a:lstStyle/>
          <a:p>
            <a:pPr algn="r" rtl="1">
              <a:lnSpc>
                <a:spcPct val="200000"/>
              </a:lnSpc>
            </a:pPr>
            <a:r>
              <a:rPr lang="he-IL" sz="1700" dirty="0"/>
              <a:t>מורידים את כל הסרטון מראש ואז צופים בו</a:t>
            </a:r>
          </a:p>
          <a:p>
            <a:pPr algn="r" rtl="1">
              <a:lnSpc>
                <a:spcPct val="200000"/>
              </a:lnSpc>
            </a:pPr>
            <a:endParaRPr lang="he-IL" sz="1700" dirty="0"/>
          </a:p>
          <a:p>
            <a:pPr algn="r" rtl="1">
              <a:lnSpc>
                <a:spcPct val="200000"/>
              </a:lnSpc>
            </a:pPr>
            <a:r>
              <a:rPr lang="he-IL" sz="1700" dirty="0"/>
              <a:t>צריך לחכות להורדת כל הסרטון (זמן) - </a:t>
            </a:r>
            <a:r>
              <a:rPr lang="he-IL" sz="1700" b="1" u="sng" dirty="0"/>
              <a:t>חיסרון</a:t>
            </a:r>
            <a:r>
              <a:rPr lang="he-IL" sz="1700" dirty="0"/>
              <a:t> </a:t>
            </a:r>
          </a:p>
          <a:p>
            <a:pPr algn="r" rtl="1">
              <a:lnSpc>
                <a:spcPct val="200000"/>
              </a:lnSpc>
            </a:pPr>
            <a:r>
              <a:rPr lang="he-IL" sz="1700" dirty="0"/>
              <a:t>שומרים את כולו במחשב (מקום </a:t>
            </a:r>
            <a:r>
              <a:rPr lang="he-IL" sz="1700" dirty="0" err="1"/>
              <a:t>איחסון</a:t>
            </a:r>
            <a:r>
              <a:rPr lang="he-IL" sz="1700" dirty="0"/>
              <a:t>) - </a:t>
            </a:r>
            <a:r>
              <a:rPr lang="he-IL" sz="1700" b="1" u="sng" dirty="0"/>
              <a:t>חיסרון</a:t>
            </a:r>
            <a:r>
              <a:rPr lang="he-IL" sz="1700" dirty="0"/>
              <a:t> </a:t>
            </a:r>
          </a:p>
          <a:p>
            <a:pPr algn="r" rtl="1">
              <a:lnSpc>
                <a:spcPct val="200000"/>
              </a:lnSpc>
            </a:pPr>
            <a:r>
              <a:rPr lang="he-IL" sz="1700" dirty="0"/>
              <a:t>לא תלוי באינטרנט כי מורד מראש ולכן חווית הצפייה הכי איכותית שאפשר - </a:t>
            </a:r>
            <a:r>
              <a:rPr lang="he-IL" sz="1700" b="1" u="sng" dirty="0"/>
              <a:t>יתרון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DC004-62E3-44C6-A427-E4D9F0820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1">
              <a:lnSpc>
                <a:spcPct val="200000"/>
              </a:lnSpc>
            </a:pPr>
            <a:r>
              <a:rPr lang="he-IL" dirty="0" err="1"/>
              <a:t>בסטרימינג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A3E9F8-6CE9-4FC7-9C31-C74DE5F41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786" y="2380136"/>
            <a:ext cx="5564452" cy="4306414"/>
          </a:xfrm>
        </p:spPr>
        <p:txBody>
          <a:bodyPr>
            <a:noAutofit/>
          </a:bodyPr>
          <a:lstStyle/>
          <a:p>
            <a:pPr algn="r" rtl="1">
              <a:lnSpc>
                <a:spcPct val="200000"/>
              </a:lnSpc>
            </a:pPr>
            <a:r>
              <a:rPr lang="he-IL" sz="1700" dirty="0"/>
              <a:t> מורידים חלקים מן הסרטון וצופים בהם תוך כדי </a:t>
            </a:r>
          </a:p>
          <a:p>
            <a:pPr marL="36900" indent="0" algn="r" rtl="1">
              <a:lnSpc>
                <a:spcPct val="200000"/>
              </a:lnSpc>
              <a:buNone/>
            </a:pPr>
            <a:r>
              <a:rPr lang="he-IL" sz="1700" dirty="0"/>
              <a:t>      הורדת חלקים אחרים</a:t>
            </a:r>
          </a:p>
          <a:p>
            <a:pPr algn="r" rtl="1">
              <a:lnSpc>
                <a:spcPct val="200000"/>
              </a:lnSpc>
            </a:pPr>
            <a:r>
              <a:rPr lang="he-IL" sz="1700" dirty="0"/>
              <a:t>אין צורך לחכות להורדת כל הסרטון (זמן </a:t>
            </a:r>
            <a:r>
              <a:rPr lang="he-IL" sz="1700" dirty="0" err="1"/>
              <a:t>מיידי</a:t>
            </a:r>
            <a:r>
              <a:rPr lang="he-IL" sz="1700" dirty="0"/>
              <a:t>) - </a:t>
            </a:r>
            <a:r>
              <a:rPr lang="he-IL" sz="1700" b="1" u="sng" dirty="0"/>
              <a:t>יתרון</a:t>
            </a:r>
            <a:endParaRPr lang="he-IL" sz="1700" dirty="0"/>
          </a:p>
          <a:p>
            <a:pPr algn="r" rtl="1">
              <a:lnSpc>
                <a:spcPct val="200000"/>
              </a:lnSpc>
            </a:pPr>
            <a:r>
              <a:rPr lang="he-IL" sz="1700" dirty="0"/>
              <a:t>חוסכים מקום במחשב (משתמש בזיכרון </a:t>
            </a:r>
            <a:r>
              <a:rPr lang="en-US" sz="1700" dirty="0"/>
              <a:t>RAM </a:t>
            </a:r>
            <a:r>
              <a:rPr lang="he-IL" sz="1700" dirty="0"/>
              <a:t>בלבד)-  </a:t>
            </a:r>
            <a:r>
              <a:rPr lang="he-IL" sz="1700" b="1" u="sng" dirty="0"/>
              <a:t>יתרון</a:t>
            </a:r>
          </a:p>
          <a:p>
            <a:pPr algn="r" rtl="1">
              <a:lnSpc>
                <a:spcPct val="200000"/>
              </a:lnSpc>
            </a:pPr>
            <a:r>
              <a:rPr lang="he-IL" sz="1700" dirty="0"/>
              <a:t>תלוי באינטרנט ולכן חווית הצפייה עלולה להיפגע - </a:t>
            </a:r>
            <a:r>
              <a:rPr lang="he-IL" sz="1700" b="1" u="sng" dirty="0"/>
              <a:t>חיסרון</a:t>
            </a:r>
          </a:p>
        </p:txBody>
      </p:sp>
    </p:spTree>
    <p:extLst>
      <p:ext uri="{BB962C8B-B14F-4D97-AF65-F5344CB8AC3E}">
        <p14:creationId xmlns:p14="http://schemas.microsoft.com/office/powerpoint/2010/main" val="242094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</a:t>
            </a:r>
            <a:r>
              <a:rPr lang="he-IL" dirty="0" err="1"/>
              <a:t>סטרימינג</a:t>
            </a:r>
            <a:r>
              <a:rPr lang="he-IL" dirty="0"/>
              <a:t> עובד ? </a:t>
            </a:r>
            <a:endParaRPr lang="en-I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C9352E3-29F1-4866-8CF1-66D221C4D1D6}"/>
              </a:ext>
            </a:extLst>
          </p:cNvPr>
          <p:cNvSpPr/>
          <p:nvPr/>
        </p:nvSpPr>
        <p:spPr>
          <a:xfrm>
            <a:off x="3790332" y="1935201"/>
            <a:ext cx="1405466" cy="111336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הלקוח מבקש </a:t>
            </a:r>
            <a:r>
              <a:rPr lang="he-IL" dirty="0" err="1"/>
              <a:t>פריימים</a:t>
            </a:r>
            <a:r>
              <a:rPr lang="he-IL" dirty="0"/>
              <a:t> מן השרת</a:t>
            </a:r>
            <a:endParaRPr lang="en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5F4E28-6D72-40FA-9C47-E824F9A3F707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5195798" y="2491883"/>
            <a:ext cx="539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EF5A04-B618-4FBD-8F9F-0214DE0CC45C}"/>
              </a:ext>
            </a:extLst>
          </p:cNvPr>
          <p:cNvSpPr/>
          <p:nvPr/>
        </p:nvSpPr>
        <p:spPr>
          <a:xfrm>
            <a:off x="5735219" y="1935201"/>
            <a:ext cx="1405466" cy="1113364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הלקוח מקבל את </a:t>
            </a:r>
            <a:r>
              <a:rPr lang="he-IL" dirty="0" err="1"/>
              <a:t>פריימים</a:t>
            </a:r>
            <a:endParaRPr lang="en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C6BA08-B4A9-45F3-B0ED-BD46210EEBF1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7140685" y="2491883"/>
            <a:ext cx="5504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08A9D4-F095-4304-8572-8E71AD28D9C1}"/>
              </a:ext>
            </a:extLst>
          </p:cNvPr>
          <p:cNvSpPr/>
          <p:nvPr/>
        </p:nvSpPr>
        <p:spPr>
          <a:xfrm>
            <a:off x="7691108" y="1935201"/>
            <a:ext cx="1405466" cy="1113364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שמירתם בתור (מבנה נתונים)- "באפר"</a:t>
            </a:r>
            <a:endParaRPr lang="en-IL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627FB2-9932-4A40-B18E-39AA75E54D3D}"/>
              </a:ext>
            </a:extLst>
          </p:cNvPr>
          <p:cNvCxnSpPr>
            <a:cxnSpLocks/>
            <a:stCxn id="24" idx="3"/>
            <a:endCxn id="51" idx="1"/>
          </p:cNvCxnSpPr>
          <p:nvPr/>
        </p:nvCxnSpPr>
        <p:spPr>
          <a:xfrm>
            <a:off x="9096574" y="2491883"/>
            <a:ext cx="552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C7FB093-87AF-4316-B89C-762CE58F063C}"/>
              </a:ext>
            </a:extLst>
          </p:cNvPr>
          <p:cNvSpPr/>
          <p:nvPr/>
        </p:nvSpPr>
        <p:spPr>
          <a:xfrm flipH="1">
            <a:off x="5901690" y="3247406"/>
            <a:ext cx="5372099" cy="1306346"/>
          </a:xfrm>
          <a:custGeom>
            <a:avLst/>
            <a:gdLst>
              <a:gd name="connsiteX0" fmla="*/ 0 w 7036068"/>
              <a:gd name="connsiteY0" fmla="*/ 0 h 1540021"/>
              <a:gd name="connsiteX1" fmla="*/ 368969 w 7036068"/>
              <a:gd name="connsiteY1" fmla="*/ 0 h 1540021"/>
              <a:gd name="connsiteX2" fmla="*/ 368969 w 7036068"/>
              <a:gd name="connsiteY2" fmla="*/ 1155016 h 1540021"/>
              <a:gd name="connsiteX3" fmla="*/ 6458560 w 7036068"/>
              <a:gd name="connsiteY3" fmla="*/ 1155016 h 1540021"/>
              <a:gd name="connsiteX4" fmla="*/ 6458560 w 7036068"/>
              <a:gd name="connsiteY4" fmla="*/ 385005 h 1540021"/>
              <a:gd name="connsiteX5" fmla="*/ 6266058 w 7036068"/>
              <a:gd name="connsiteY5" fmla="*/ 385005 h 1540021"/>
              <a:gd name="connsiteX6" fmla="*/ 6651063 w 7036068"/>
              <a:gd name="connsiteY6" fmla="*/ 0 h 1540021"/>
              <a:gd name="connsiteX7" fmla="*/ 7036068 w 7036068"/>
              <a:gd name="connsiteY7" fmla="*/ 385005 h 1540021"/>
              <a:gd name="connsiteX8" fmla="*/ 6843565 w 7036068"/>
              <a:gd name="connsiteY8" fmla="*/ 385005 h 1540021"/>
              <a:gd name="connsiteX9" fmla="*/ 6843565 w 7036068"/>
              <a:gd name="connsiteY9" fmla="*/ 1540021 h 1540021"/>
              <a:gd name="connsiteX10" fmla="*/ 0 w 7036068"/>
              <a:gd name="connsiteY10" fmla="*/ 1540021 h 1540021"/>
              <a:gd name="connsiteX11" fmla="*/ 0 w 7036068"/>
              <a:gd name="connsiteY11" fmla="*/ 1165315 h 1540021"/>
              <a:gd name="connsiteX12" fmla="*/ 0 w 7036068"/>
              <a:gd name="connsiteY12" fmla="*/ 1155016 h 154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36068" h="1540021">
                <a:moveTo>
                  <a:pt x="0" y="0"/>
                </a:moveTo>
                <a:lnTo>
                  <a:pt x="368969" y="0"/>
                </a:lnTo>
                <a:lnTo>
                  <a:pt x="368969" y="1155016"/>
                </a:lnTo>
                <a:lnTo>
                  <a:pt x="6458560" y="1155016"/>
                </a:lnTo>
                <a:lnTo>
                  <a:pt x="6458560" y="385005"/>
                </a:lnTo>
                <a:lnTo>
                  <a:pt x="6266058" y="385005"/>
                </a:lnTo>
                <a:lnTo>
                  <a:pt x="6651063" y="0"/>
                </a:lnTo>
                <a:lnTo>
                  <a:pt x="7036068" y="385005"/>
                </a:lnTo>
                <a:lnTo>
                  <a:pt x="6843565" y="385005"/>
                </a:lnTo>
                <a:lnTo>
                  <a:pt x="6843565" y="1540021"/>
                </a:lnTo>
                <a:lnTo>
                  <a:pt x="0" y="1540021"/>
                </a:lnTo>
                <a:lnTo>
                  <a:pt x="0" y="1165315"/>
                </a:lnTo>
                <a:lnTo>
                  <a:pt x="0" y="1155016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L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FAA706-C350-497A-9C3F-ADCAE2B6BB11}"/>
              </a:ext>
            </a:extLst>
          </p:cNvPr>
          <p:cNvSpPr txBox="1"/>
          <p:nvPr/>
        </p:nvSpPr>
        <p:spPr>
          <a:xfrm>
            <a:off x="6235337" y="4212732"/>
            <a:ext cx="480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תוך כדי צפייה בסרטון מבקשים את </a:t>
            </a:r>
            <a:r>
              <a:rPr lang="he-IL" dirty="0" err="1"/>
              <a:t>הפריימים</a:t>
            </a:r>
            <a:r>
              <a:rPr lang="he-IL" dirty="0"/>
              <a:t> הבאים</a:t>
            </a:r>
            <a:endParaRPr lang="en-IL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A084657-4F66-413E-A910-1267CC566ACE}"/>
              </a:ext>
            </a:extLst>
          </p:cNvPr>
          <p:cNvSpPr/>
          <p:nvPr/>
        </p:nvSpPr>
        <p:spPr>
          <a:xfrm>
            <a:off x="9648600" y="1935201"/>
            <a:ext cx="1924698" cy="1113364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הוצאת </a:t>
            </a:r>
            <a:r>
              <a:rPr lang="he-IL" dirty="0" err="1"/>
              <a:t>פריימים</a:t>
            </a:r>
            <a:r>
              <a:rPr lang="he-IL" dirty="0"/>
              <a:t> </a:t>
            </a:r>
            <a:r>
              <a:rPr lang="he-IL" dirty="0" err="1"/>
              <a:t>רלוונטים</a:t>
            </a:r>
            <a:r>
              <a:rPr lang="he-IL" dirty="0"/>
              <a:t> מן התור וצפייה בהם</a:t>
            </a:r>
            <a:endParaRPr lang="en-IL" dirty="0"/>
          </a:p>
        </p:txBody>
      </p:sp>
      <p:pic>
        <p:nvPicPr>
          <p:cNvPr id="2050" name="Picture 2" descr="How to Stop Buffering When Streaming Internet Videos | Avast">
            <a:extLst>
              <a:ext uri="{FF2B5EF4-FFF2-40B4-BE49-F238E27FC236}">
                <a16:creationId xmlns:a16="http://schemas.microsoft.com/office/drawing/2014/main" id="{91B83255-8625-4CBE-A8EC-BFB137607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89" y="4322842"/>
            <a:ext cx="4603509" cy="20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86EE63B-0C1F-4B74-9B0B-5733F7A73DF0}"/>
              </a:ext>
            </a:extLst>
          </p:cNvPr>
          <p:cNvSpPr txBox="1"/>
          <p:nvPr/>
        </p:nvSpPr>
        <p:spPr>
          <a:xfrm>
            <a:off x="2487168" y="3900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7049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התור הוא למעשה הבאפר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1B6-C5E1-4389-8E8C-5172A036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13399"/>
            <a:ext cx="10353762" cy="4058751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התור שומר את </a:t>
            </a:r>
            <a:r>
              <a:rPr lang="he-IL" sz="2400" dirty="0" err="1">
                <a:ln>
                  <a:noFill/>
                </a:ln>
              </a:rPr>
              <a:t>הפריימים</a:t>
            </a:r>
            <a:r>
              <a:rPr lang="he-IL" sz="2400" dirty="0">
                <a:ln>
                  <a:noFill/>
                </a:ln>
              </a:rPr>
              <a:t> שהוא מקבל מן השרת</a:t>
            </a:r>
          </a:p>
          <a:p>
            <a:pPr algn="r" rtl="1">
              <a:lnSpc>
                <a:spcPct val="200000"/>
              </a:lnSpc>
            </a:pPr>
            <a:r>
              <a:rPr lang="he-IL" sz="2400" dirty="0" err="1">
                <a:ln>
                  <a:noFill/>
                </a:ln>
              </a:rPr>
              <a:t>הפריימים</a:t>
            </a:r>
            <a:r>
              <a:rPr lang="he-IL" sz="2400" dirty="0">
                <a:ln>
                  <a:noFill/>
                </a:ln>
              </a:rPr>
              <a:t> נשמרים עד שמשתמשים בהם</a:t>
            </a:r>
            <a:r>
              <a:rPr lang="en-US" sz="2400" dirty="0">
                <a:ln>
                  <a:noFill/>
                </a:ln>
              </a:rPr>
              <a:t> - </a:t>
            </a:r>
            <a:r>
              <a:rPr lang="he-IL" sz="2400" dirty="0">
                <a:ln>
                  <a:noFill/>
                </a:ln>
              </a:rPr>
              <a:t>באפר</a:t>
            </a:r>
          </a:p>
          <a:p>
            <a:pPr algn="r" rtl="1">
              <a:lnSpc>
                <a:spcPct val="200000"/>
              </a:lnSpc>
            </a:pPr>
            <a:endParaRPr lang="en-IL" sz="2400" dirty="0">
              <a:ln>
                <a:noFill/>
              </a:ln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07F4DA-D29A-4DAF-9EA9-FE5CAA05411C}"/>
              </a:ext>
            </a:extLst>
          </p:cNvPr>
          <p:cNvSpPr/>
          <p:nvPr/>
        </p:nvSpPr>
        <p:spPr>
          <a:xfrm>
            <a:off x="1728769" y="4907438"/>
            <a:ext cx="799911" cy="46699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/>
              <a:t>frame</a:t>
            </a:r>
            <a:endParaRPr lang="en-I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D7BBB8-A9AC-44DE-AA7A-A2954E11FA20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>
            <a:off x="2528680" y="5140937"/>
            <a:ext cx="157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0386C5-DF10-4A38-B89B-9498E4B7BE7E}"/>
              </a:ext>
            </a:extLst>
          </p:cNvPr>
          <p:cNvSpPr/>
          <p:nvPr/>
        </p:nvSpPr>
        <p:spPr>
          <a:xfrm>
            <a:off x="2686050" y="4907438"/>
            <a:ext cx="799911" cy="46699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/>
              <a:t>frame</a:t>
            </a:r>
            <a:endParaRPr lang="en-I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8EF2DD-B381-4BFC-B794-AC2DD4FEFA53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>
            <a:off x="3485961" y="5140937"/>
            <a:ext cx="157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0638B44-C555-4461-A88D-2C7AD1110E46}"/>
              </a:ext>
            </a:extLst>
          </p:cNvPr>
          <p:cNvSpPr/>
          <p:nvPr/>
        </p:nvSpPr>
        <p:spPr>
          <a:xfrm>
            <a:off x="3643331" y="4907438"/>
            <a:ext cx="799911" cy="46699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/>
              <a:t>frame</a:t>
            </a:r>
            <a:endParaRPr lang="en-IL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00D8B8-F5A5-4A3C-82DE-23A3F5291A4F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4443242" y="5140937"/>
            <a:ext cx="157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05701C-F44E-4428-97A5-AE60BC570C59}"/>
              </a:ext>
            </a:extLst>
          </p:cNvPr>
          <p:cNvSpPr/>
          <p:nvPr/>
        </p:nvSpPr>
        <p:spPr>
          <a:xfrm>
            <a:off x="4600612" y="4907438"/>
            <a:ext cx="799911" cy="46699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/>
              <a:t>frame</a:t>
            </a:r>
            <a:endParaRPr lang="en-IL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57D7C5-2EC0-4D29-B852-F51B202CDB69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>
            <a:off x="5400523" y="5140937"/>
            <a:ext cx="1408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0F555CC-D21A-4C94-B5F4-17B1F7F1C28B}"/>
              </a:ext>
            </a:extLst>
          </p:cNvPr>
          <p:cNvSpPr/>
          <p:nvPr/>
        </p:nvSpPr>
        <p:spPr>
          <a:xfrm>
            <a:off x="5541380" y="4907438"/>
            <a:ext cx="799911" cy="46699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/>
              <a:t>frame</a:t>
            </a:r>
            <a:endParaRPr lang="en-IL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BDBBC9-3D7C-4301-B9C3-E38564B86104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341291" y="5140937"/>
            <a:ext cx="157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D07BC2E-286E-414D-AEF1-27D41BCA7A6E}"/>
              </a:ext>
            </a:extLst>
          </p:cNvPr>
          <p:cNvSpPr/>
          <p:nvPr/>
        </p:nvSpPr>
        <p:spPr>
          <a:xfrm>
            <a:off x="6498661" y="4907438"/>
            <a:ext cx="799911" cy="46699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/>
              <a:t>frame</a:t>
            </a:r>
            <a:endParaRPr lang="en-IL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4BD71F-C433-495D-9340-4DDF0A45424C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>
            <a:off x="7298572" y="5140937"/>
            <a:ext cx="921403" cy="473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A255017-FAE6-4B30-B7AB-2411FA03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86" b="20690" l="19783" r="52394">
                        <a14:foregroundMark x1="52025" y1="18933" x2="52394" y2="19601"/>
                        <a14:backgroundMark x1="50858" y1="17423" x2="51671" y2="19419"/>
                        <a14:backgroundMark x1="51942" y1="19419" x2="52033" y2="19056"/>
                        <a14:backgroundMark x1="52123" y1="19601" x2="51762" y2="18693"/>
                        <a14:backgroundMark x1="51491" y1="17241" x2="50226" y2="17060"/>
                        <a14:backgroundMark x1="52033" y1="19601" x2="52033" y2="19601"/>
                        <a14:backgroundMark x1="52123" y1="19419" x2="52123" y2="19238"/>
                        <a14:backgroundMark x1="21403" y1="18229" x2="21771" y2="17786"/>
                        <a14:backgroundMark x1="22222" y1="17241" x2="21319" y2="17423"/>
                        <a14:backgroundMark x1="22403" y1="17060" x2="22222" y2="17060"/>
                        <a14:backgroundMark x1="22222" y1="17241" x2="22222" y2="17241"/>
                        <a14:backgroundMark x1="21771" y1="17604" x2="22222" y2="17423"/>
                        <a14:backgroundMark x1="20416" y1="20145" x2="20325" y2="20508"/>
                        <a14:backgroundMark x1="20418" y1="20063" x2="20506" y2="20327"/>
                        <a14:backgroundMark x1="19693" y1="20508" x2="19828" y2="20508"/>
                        <a14:backgroundMark x1="20235" y1="19419" x2="21138" y2="18512"/>
                        <a14:backgroundMark x1="20235" y1="18149" x2="20145" y2="19419"/>
                        <a14:backgroundMark x1="20596" y1="21234" x2="19783" y2="21053"/>
                      </a14:backgroundRemoval>
                    </a14:imgEffect>
                  </a14:imgLayer>
                </a14:imgProps>
              </a:ext>
            </a:extLst>
          </a:blip>
          <a:srcRect l="18989" t="12352" r="45688" b="79120"/>
          <a:stretch/>
        </p:blipFill>
        <p:spPr>
          <a:xfrm rot="10800000">
            <a:off x="1565427" y="5512413"/>
            <a:ext cx="5755630" cy="6970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521649-4AEF-40FC-B06B-AEFE9CAD9452}"/>
              </a:ext>
            </a:extLst>
          </p:cNvPr>
          <p:cNvSpPr txBox="1"/>
          <p:nvPr/>
        </p:nvSpPr>
        <p:spPr>
          <a:xfrm>
            <a:off x="2469718" y="6143625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התור: </a:t>
            </a:r>
            <a:r>
              <a:rPr lang="he-IL" dirty="0" err="1"/>
              <a:t>פריימים</a:t>
            </a:r>
            <a:r>
              <a:rPr lang="he-IL" dirty="0"/>
              <a:t> שמחכים לשימוש – באפר הסרטון</a:t>
            </a:r>
            <a:endParaRPr lang="en-IL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BBEC2B4-313C-4B01-A4FC-7D3AD52BCC17}"/>
              </a:ext>
            </a:extLst>
          </p:cNvPr>
          <p:cNvSpPr/>
          <p:nvPr/>
        </p:nvSpPr>
        <p:spPr>
          <a:xfrm>
            <a:off x="8219975" y="5322456"/>
            <a:ext cx="1396675" cy="583043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פריים המוצג על המסך</a:t>
            </a:r>
            <a:endParaRPr lang="en-IL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3AC4696-1821-4389-8C3E-69446D79DE39}"/>
              </a:ext>
            </a:extLst>
          </p:cNvPr>
          <p:cNvSpPr/>
          <p:nvPr/>
        </p:nvSpPr>
        <p:spPr>
          <a:xfrm>
            <a:off x="3762375" y="3705017"/>
            <a:ext cx="1808556" cy="765103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הפריים הבא שיוצג על המסך</a:t>
            </a:r>
            <a:endParaRPr lang="en-IL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B87FDF-5804-4838-A596-2CD1015CA49E}"/>
              </a:ext>
            </a:extLst>
          </p:cNvPr>
          <p:cNvCxnSpPr>
            <a:cxnSpLocks/>
            <a:stCxn id="56" idx="3"/>
            <a:endCxn id="36" idx="0"/>
          </p:cNvCxnSpPr>
          <p:nvPr/>
        </p:nvCxnSpPr>
        <p:spPr>
          <a:xfrm>
            <a:off x="5570931" y="4087569"/>
            <a:ext cx="1327686" cy="819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DE3FA40-7A66-4092-9FD9-B312CF62A36C}"/>
              </a:ext>
            </a:extLst>
          </p:cNvPr>
          <p:cNvSpPr/>
          <p:nvPr/>
        </p:nvSpPr>
        <p:spPr>
          <a:xfrm>
            <a:off x="181276" y="3633492"/>
            <a:ext cx="1653788" cy="970450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 err="1"/>
              <a:t>פריימים</a:t>
            </a:r>
            <a:r>
              <a:rPr lang="he-IL" dirty="0"/>
              <a:t> שהתווספו לתור - הבאפר</a:t>
            </a:r>
            <a:endParaRPr lang="en-IL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7FE0AA3-4B50-4A43-A566-F51179623E6C}"/>
              </a:ext>
            </a:extLst>
          </p:cNvPr>
          <p:cNvCxnSpPr>
            <a:cxnSpLocks/>
            <a:stCxn id="65" idx="2"/>
            <a:endCxn id="7" idx="1"/>
          </p:cNvCxnSpPr>
          <p:nvPr/>
        </p:nvCxnSpPr>
        <p:spPr>
          <a:xfrm>
            <a:off x="1008170" y="4603942"/>
            <a:ext cx="720599" cy="53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14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שליחת הפריים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1B6-C5E1-4389-8E8C-5172A036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0597" y="1713399"/>
            <a:ext cx="7692283" cy="4535001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תמונה היא מערך תלת </a:t>
            </a:r>
            <a:r>
              <a:rPr lang="he-IL" sz="2400" dirty="0" err="1">
                <a:ln>
                  <a:noFill/>
                </a:ln>
              </a:rPr>
              <a:t>מימדי</a:t>
            </a:r>
            <a:r>
              <a:rPr lang="he-IL" sz="2400" dirty="0">
                <a:ln>
                  <a:noFill/>
                </a:ln>
              </a:rPr>
              <a:t> של שורות, עמודות וערכי </a:t>
            </a:r>
            <a:r>
              <a:rPr lang="en-US" sz="2400" dirty="0">
                <a:ln>
                  <a:noFill/>
                </a:ln>
              </a:rPr>
              <a:t>RGB</a:t>
            </a:r>
            <a:endParaRPr lang="he-IL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יש צורך להקטין את גודל התמונה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פרוטוקול </a:t>
            </a:r>
            <a:r>
              <a:rPr lang="en-US" sz="2400" dirty="0">
                <a:ln>
                  <a:noFill/>
                </a:ln>
              </a:rPr>
              <a:t>JPEG</a:t>
            </a:r>
            <a:r>
              <a:rPr lang="he-IL" sz="2400" dirty="0">
                <a:ln>
                  <a:noFill/>
                </a:ln>
              </a:rPr>
              <a:t> מקטין את התמונה ושומר על איכות די   טובה.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ניתן לשלוח יותר תמונות</a:t>
            </a:r>
          </a:p>
          <a:p>
            <a:pPr algn="r" rtl="1">
              <a:lnSpc>
                <a:spcPct val="200000"/>
              </a:lnSpc>
            </a:pPr>
            <a:endParaRPr lang="en-IL" sz="2400" dirty="0">
              <a:ln>
                <a:noFill/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78C43-0220-4846-9741-6848CE7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9" y="2455057"/>
            <a:ext cx="3913447" cy="1947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227AA-1449-41FD-B62A-A17C609F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3" y="5052560"/>
            <a:ext cx="1917582" cy="1439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98B134-2F90-47AD-9B2B-5FCFE98ACB45}"/>
              </a:ext>
            </a:extLst>
          </p:cNvPr>
          <p:cNvSpPr/>
          <p:nvPr/>
        </p:nvSpPr>
        <p:spPr>
          <a:xfrm flipH="1">
            <a:off x="471744" y="5052560"/>
            <a:ext cx="76896" cy="92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A62CAA-B130-4440-9612-3417E92352A9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510192" y="4402943"/>
            <a:ext cx="1706351" cy="64961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9A00AD3-9F6C-485C-8D2C-CEB4DC65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588" y="4281939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התקשורת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1B6-C5E1-4389-8E8C-5172A036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59" y="1580050"/>
            <a:ext cx="10353762" cy="5144601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התקשורת בין הלקוח לשרת היא באמצעות </a:t>
            </a:r>
            <a:r>
              <a:rPr lang="en-US" sz="2400" dirty="0">
                <a:ln>
                  <a:noFill/>
                </a:ln>
              </a:rPr>
              <a:t>socket</a:t>
            </a:r>
            <a:r>
              <a:rPr lang="he-IL" sz="2400" dirty="0">
                <a:ln>
                  <a:noFill/>
                </a:ln>
              </a:rPr>
              <a:t>-ים</a:t>
            </a:r>
            <a:r>
              <a:rPr lang="en-US" sz="2400" dirty="0">
                <a:ln>
                  <a:noFill/>
                </a:ln>
              </a:rPr>
              <a:t> </a:t>
            </a:r>
            <a:r>
              <a:rPr lang="he-IL" sz="2400" dirty="0">
                <a:ln>
                  <a:noFill/>
                </a:ln>
              </a:rPr>
              <a:t>באמצעות </a:t>
            </a:r>
            <a:r>
              <a:rPr lang="en-US" sz="2400" dirty="0">
                <a:ln>
                  <a:noFill/>
                </a:ln>
              </a:rPr>
              <a:t>TCP</a:t>
            </a:r>
            <a:endParaRPr lang="he-IL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הלקוח והשרת שולחים אחד לשני רשימה שהערך הראשון ברשימה היא אחת מן הפונקציות הללו:</a:t>
            </a:r>
          </a:p>
          <a:p>
            <a:pPr algn="r" rtl="1">
              <a:lnSpc>
                <a:spcPct val="200000"/>
              </a:lnSpc>
            </a:pPr>
            <a:endParaRPr lang="he-IL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הערכים הבאים ברשימה, אם יש כאלו הם פרמטרים לפונקציות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הרשימה מועברת באמצעות הספרייה </a:t>
            </a:r>
            <a:r>
              <a:rPr lang="en-US" sz="2400" dirty="0">
                <a:ln>
                  <a:noFill/>
                </a:ln>
              </a:rPr>
              <a:t>pickle</a:t>
            </a:r>
            <a:r>
              <a:rPr lang="he-IL" sz="2400" dirty="0">
                <a:ln>
                  <a:noFill/>
                </a:ln>
              </a:rPr>
              <a:t> שעושה </a:t>
            </a:r>
            <a:r>
              <a:rPr lang="he-IL" sz="2400" dirty="0" err="1">
                <a:ln>
                  <a:noFill/>
                </a:ln>
              </a:rPr>
              <a:t>סירליזציה</a:t>
            </a:r>
            <a:r>
              <a:rPr lang="he-IL" sz="2400" dirty="0">
                <a:ln>
                  <a:noFill/>
                </a:ln>
              </a:rPr>
              <a:t> לרשימה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השרת נותן שירותים למספר לקוחות במקביל באמצעות שימוש ב</a:t>
            </a:r>
            <a:r>
              <a:rPr lang="en-US" sz="2400" dirty="0">
                <a:ln>
                  <a:noFill/>
                </a:ln>
              </a:rPr>
              <a:t>multi-threading</a:t>
            </a:r>
            <a:endParaRPr lang="en-IL" sz="2400" dirty="0">
              <a:ln>
                <a:noFill/>
              </a:ln>
            </a:endParaRPr>
          </a:p>
        </p:txBody>
      </p:sp>
      <p:pic>
        <p:nvPicPr>
          <p:cNvPr id="5" name="Picture 4" descr="A picture containing text, screenshot, electronics, computer&#10;&#10;Description automatically generated">
            <a:extLst>
              <a:ext uri="{FF2B5EF4-FFF2-40B4-BE49-F238E27FC236}">
                <a16:creationId xmlns:a16="http://schemas.microsoft.com/office/drawing/2014/main" id="{A554F13B-D95B-4E30-A99E-139294B50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38816" r="34250" b="39218"/>
          <a:stretch/>
        </p:blipFill>
        <p:spPr>
          <a:xfrm>
            <a:off x="4946045" y="2911476"/>
            <a:ext cx="4859583" cy="17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0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374340"/>
            <a:ext cx="10353762" cy="970450"/>
          </a:xfrm>
        </p:spPr>
        <p:txBody>
          <a:bodyPr/>
          <a:lstStyle/>
          <a:p>
            <a:r>
              <a:rPr lang="he-IL" dirty="0"/>
              <a:t>התרשים הסופי התקשורת בין הלקוח לשרת</a:t>
            </a:r>
            <a:endParaRPr lang="en-IL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BDC8289-2053-44FF-9ACA-7D4B36B48C10}"/>
              </a:ext>
            </a:extLst>
          </p:cNvPr>
          <p:cNvSpPr/>
          <p:nvPr/>
        </p:nvSpPr>
        <p:spPr>
          <a:xfrm>
            <a:off x="666663" y="1632545"/>
            <a:ext cx="2305050" cy="103822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השרת מקשיב ומחכה ללקוחות</a:t>
            </a:r>
            <a:endParaRPr lang="en-IL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B87399A-323C-4C2E-8A56-4A33646BD709}"/>
              </a:ext>
            </a:extLst>
          </p:cNvPr>
          <p:cNvSpPr/>
          <p:nvPr/>
        </p:nvSpPr>
        <p:spPr>
          <a:xfrm>
            <a:off x="7587765" y="1750726"/>
            <a:ext cx="1152525" cy="80186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לקוח</a:t>
            </a:r>
            <a:endParaRPr lang="en-IL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56C2EA-FFC3-4079-9AD2-8AEF5CAE611E}"/>
              </a:ext>
            </a:extLst>
          </p:cNvPr>
          <p:cNvSpPr/>
          <p:nvPr/>
        </p:nvSpPr>
        <p:spPr>
          <a:xfrm>
            <a:off x="4324262" y="1750726"/>
            <a:ext cx="1152525" cy="80186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יוצר קשר עם השרת</a:t>
            </a:r>
            <a:endParaRPr lang="en-IL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FFB11C-6FF8-4BDF-BB8C-08BC5F8AE6C9}"/>
              </a:ext>
            </a:extLst>
          </p:cNvPr>
          <p:cNvCxnSpPr>
            <a:stCxn id="33" idx="1"/>
            <a:endCxn id="34" idx="3"/>
          </p:cNvCxnSpPr>
          <p:nvPr/>
        </p:nvCxnSpPr>
        <p:spPr>
          <a:xfrm flipH="1">
            <a:off x="5476787" y="2151659"/>
            <a:ext cx="21109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84705F-A782-43C7-8E82-027E80142973}"/>
              </a:ext>
            </a:extLst>
          </p:cNvPr>
          <p:cNvCxnSpPr>
            <a:cxnSpLocks/>
            <a:stCxn id="34" idx="1"/>
            <a:endCxn id="30" idx="3"/>
          </p:cNvCxnSpPr>
          <p:nvPr/>
        </p:nvCxnSpPr>
        <p:spPr>
          <a:xfrm flipH="1" flipV="1">
            <a:off x="2971713" y="2151658"/>
            <a:ext cx="135254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87992C0-5DEA-4015-9387-A81E78DD14CE}"/>
              </a:ext>
            </a:extLst>
          </p:cNvPr>
          <p:cNvSpPr/>
          <p:nvPr/>
        </p:nvSpPr>
        <p:spPr>
          <a:xfrm>
            <a:off x="666663" y="3235960"/>
            <a:ext cx="2318873" cy="11359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השרת יוצר </a:t>
            </a:r>
            <a:r>
              <a:rPr lang="en-US" dirty="0"/>
              <a:t>Thread</a:t>
            </a:r>
            <a:r>
              <a:rPr lang="he-IL" dirty="0"/>
              <a:t> שמטפל בלקוח- עבור כל לקוח נוצר </a:t>
            </a:r>
            <a:r>
              <a:rPr lang="en-US" dirty="0"/>
              <a:t>Thread </a:t>
            </a:r>
            <a:r>
              <a:rPr lang="he-IL" dirty="0"/>
              <a:t>חדש </a:t>
            </a:r>
            <a:endParaRPr lang="en-IL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8A2B569-F5E0-4B29-A15D-CDD257E79AEB}"/>
              </a:ext>
            </a:extLst>
          </p:cNvPr>
          <p:cNvSpPr/>
          <p:nvPr/>
        </p:nvSpPr>
        <p:spPr>
          <a:xfrm>
            <a:off x="666663" y="4914658"/>
            <a:ext cx="2305050" cy="103822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/>
              <a:t>Thread</a:t>
            </a:r>
            <a:r>
              <a:rPr lang="he-IL" dirty="0"/>
              <a:t> שמטפל בלקוח</a:t>
            </a:r>
            <a:endParaRPr lang="en-IL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3BE9A3-D7B0-4FEF-94E3-443C9186A96A}"/>
              </a:ext>
            </a:extLst>
          </p:cNvPr>
          <p:cNvCxnSpPr>
            <a:cxnSpLocks/>
            <a:stCxn id="30" idx="2"/>
            <a:endCxn id="41" idx="0"/>
          </p:cNvCxnSpPr>
          <p:nvPr/>
        </p:nvCxnSpPr>
        <p:spPr>
          <a:xfrm>
            <a:off x="1819188" y="2670770"/>
            <a:ext cx="6912" cy="565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3A7B1F-8AC0-4F77-BEB8-2D3307EDCA3A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 flipH="1">
            <a:off x="1819188" y="4371892"/>
            <a:ext cx="6912" cy="54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FAE9B84-0364-4993-8FC8-E0890D4D5228}"/>
              </a:ext>
            </a:extLst>
          </p:cNvPr>
          <p:cNvSpPr/>
          <p:nvPr/>
        </p:nvSpPr>
        <p:spPr>
          <a:xfrm>
            <a:off x="4411179" y="3235959"/>
            <a:ext cx="1247774" cy="80186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בקשת פריים</a:t>
            </a:r>
            <a:endParaRPr lang="en-I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709E6E-4CBE-435F-A356-6635F7E908A5}"/>
              </a:ext>
            </a:extLst>
          </p:cNvPr>
          <p:cNvCxnSpPr>
            <a:cxnSpLocks/>
            <a:stCxn id="33" idx="2"/>
            <a:endCxn id="49" idx="3"/>
          </p:cNvCxnSpPr>
          <p:nvPr/>
        </p:nvCxnSpPr>
        <p:spPr>
          <a:xfrm flipH="1">
            <a:off x="5658953" y="2552591"/>
            <a:ext cx="2505075" cy="1084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EFD461E-737D-40BF-8C4C-1A39BCD398CC}"/>
              </a:ext>
            </a:extLst>
          </p:cNvPr>
          <p:cNvCxnSpPr>
            <a:cxnSpLocks/>
            <a:stCxn id="49" idx="1"/>
            <a:endCxn id="42" idx="3"/>
          </p:cNvCxnSpPr>
          <p:nvPr/>
        </p:nvCxnSpPr>
        <p:spPr>
          <a:xfrm flipH="1">
            <a:off x="2971713" y="3636892"/>
            <a:ext cx="1439466" cy="1796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E7D3F1E-9BEC-4A45-BA53-56265B49E78B}"/>
              </a:ext>
            </a:extLst>
          </p:cNvPr>
          <p:cNvSpPr/>
          <p:nvPr/>
        </p:nvSpPr>
        <p:spPr>
          <a:xfrm>
            <a:off x="4556434" y="4914658"/>
            <a:ext cx="957263" cy="103822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יצירת הפריים</a:t>
            </a:r>
            <a:endParaRPr lang="en-IL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F4C554-C8D3-491A-9CFD-8F603388EE3A}"/>
              </a:ext>
            </a:extLst>
          </p:cNvPr>
          <p:cNvCxnSpPr>
            <a:cxnSpLocks/>
            <a:stCxn id="42" idx="3"/>
            <a:endCxn id="62" idx="1"/>
          </p:cNvCxnSpPr>
          <p:nvPr/>
        </p:nvCxnSpPr>
        <p:spPr>
          <a:xfrm>
            <a:off x="2971713" y="5433771"/>
            <a:ext cx="15847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C9E013F-514D-4D20-8534-823FE3F1E9B9}"/>
              </a:ext>
            </a:extLst>
          </p:cNvPr>
          <p:cNvSpPr/>
          <p:nvPr/>
        </p:nvSpPr>
        <p:spPr>
          <a:xfrm>
            <a:off x="6316179" y="4914657"/>
            <a:ext cx="1762125" cy="103822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הקטנת גודל הפריים לפי פרוטוקול </a:t>
            </a:r>
            <a:r>
              <a:rPr lang="en-US" dirty="0"/>
              <a:t>JPEG</a:t>
            </a:r>
            <a:endParaRPr lang="en-IL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795BB21-86A3-42C2-A0A2-5B7403560404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 flipV="1">
            <a:off x="5513697" y="5433770"/>
            <a:ext cx="80248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6048D1-8A1B-40FB-BE91-C033A356D04A}"/>
              </a:ext>
            </a:extLst>
          </p:cNvPr>
          <p:cNvSpPr/>
          <p:nvPr/>
        </p:nvSpPr>
        <p:spPr>
          <a:xfrm>
            <a:off x="8658084" y="4676742"/>
            <a:ext cx="2305050" cy="103822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שליחת הפריים וקבלתו על ידי הלקוח</a:t>
            </a:r>
            <a:endParaRPr lang="en-IL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8DEE90-E890-497A-AA98-6E8AB11A561C}"/>
              </a:ext>
            </a:extLst>
          </p:cNvPr>
          <p:cNvCxnSpPr>
            <a:cxnSpLocks/>
            <a:stCxn id="66" idx="3"/>
            <a:endCxn id="71" idx="1"/>
          </p:cNvCxnSpPr>
          <p:nvPr/>
        </p:nvCxnSpPr>
        <p:spPr>
          <a:xfrm flipV="1">
            <a:off x="8078304" y="5195855"/>
            <a:ext cx="579780" cy="237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ACB1895-FF53-48D6-AB75-62728AFF0BFB}"/>
              </a:ext>
            </a:extLst>
          </p:cNvPr>
          <p:cNvCxnSpPr>
            <a:cxnSpLocks/>
          </p:cNvCxnSpPr>
          <p:nvPr/>
        </p:nvCxnSpPr>
        <p:spPr>
          <a:xfrm flipH="1">
            <a:off x="18611850" y="6235876"/>
            <a:ext cx="66675" cy="51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B2BB89B-F3D9-4B2B-8222-69F1CAC55BCB}"/>
              </a:ext>
            </a:extLst>
          </p:cNvPr>
          <p:cNvSpPr/>
          <p:nvPr/>
        </p:nvSpPr>
        <p:spPr>
          <a:xfrm>
            <a:off x="8658084" y="2731498"/>
            <a:ext cx="2305050" cy="103822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הלקוח שומר את הפריים בתור (מבנה נתונים) </a:t>
            </a:r>
            <a:endParaRPr lang="en-IL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E9A2532-B018-42C4-94CC-5EF8B6CB3595}"/>
              </a:ext>
            </a:extLst>
          </p:cNvPr>
          <p:cNvCxnSpPr>
            <a:cxnSpLocks/>
            <a:stCxn id="71" idx="0"/>
            <a:endCxn id="96" idx="2"/>
          </p:cNvCxnSpPr>
          <p:nvPr/>
        </p:nvCxnSpPr>
        <p:spPr>
          <a:xfrm flipV="1">
            <a:off x="9810609" y="3769723"/>
            <a:ext cx="0" cy="907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F716AF-1AA5-4F87-9A12-C9FE7C917D24}"/>
              </a:ext>
            </a:extLst>
          </p:cNvPr>
          <p:cNvCxnSpPr>
            <a:cxnSpLocks/>
            <a:stCxn id="96" idx="0"/>
            <a:endCxn id="102" idx="2"/>
          </p:cNvCxnSpPr>
          <p:nvPr/>
        </p:nvCxnSpPr>
        <p:spPr>
          <a:xfrm flipV="1">
            <a:off x="9810609" y="2383015"/>
            <a:ext cx="653795" cy="348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679239C-86D9-4FBE-AC63-5AC8AA0BF0E6}"/>
              </a:ext>
            </a:extLst>
          </p:cNvPr>
          <p:cNvSpPr/>
          <p:nvPr/>
        </p:nvSpPr>
        <p:spPr>
          <a:xfrm>
            <a:off x="9311879" y="1344790"/>
            <a:ext cx="2305050" cy="103822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/>
              <a:t>במידת הצורך מבקש פריים נוסף</a:t>
            </a:r>
            <a:endParaRPr lang="en-IL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8F0E43F-1631-4B0D-A0F5-C47C0ED4A7F6}"/>
              </a:ext>
            </a:extLst>
          </p:cNvPr>
          <p:cNvCxnSpPr>
            <a:cxnSpLocks/>
            <a:stCxn id="102" idx="1"/>
            <a:endCxn id="33" idx="3"/>
          </p:cNvCxnSpPr>
          <p:nvPr/>
        </p:nvCxnSpPr>
        <p:spPr>
          <a:xfrm flipH="1">
            <a:off x="8740290" y="1863903"/>
            <a:ext cx="571589" cy="287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9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1" grpId="0" animBg="1"/>
      <p:bldP spid="42" grpId="0" animBg="1"/>
      <p:bldP spid="49" grpId="0" animBg="1"/>
      <p:bldP spid="62" grpId="0" animBg="1"/>
      <p:bldP spid="66" grpId="0" animBg="1"/>
      <p:bldP spid="71" grpId="0" animBg="1"/>
      <p:bldP spid="96" grpId="0" animBg="1"/>
      <p:bldP spid="10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54E-8B2E-410D-B632-C3E5450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מסד הנתונים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41B6-C5E1-4389-8E8C-5172A036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13399"/>
            <a:ext cx="10353762" cy="4058751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על מנת להשתמש בשירות יש להירשם אליו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הסיסמאות ושמות המשתמשים נשמרות במסד נתונים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n>
                  <a:noFill/>
                </a:ln>
              </a:rPr>
              <a:t>מסד הנתונים ממומש באמצעות </a:t>
            </a:r>
            <a:r>
              <a:rPr lang="en-US" sz="2400" dirty="0">
                <a:ln>
                  <a:noFill/>
                </a:ln>
              </a:rPr>
              <a:t>SQLALCHEMY</a:t>
            </a:r>
            <a:endParaRPr lang="he-IL" sz="2400" dirty="0">
              <a:ln>
                <a:noFill/>
              </a:ln>
            </a:endParaRPr>
          </a:p>
          <a:p>
            <a:pPr algn="r" rtl="1">
              <a:lnSpc>
                <a:spcPct val="200000"/>
              </a:lnSpc>
            </a:pPr>
            <a:endParaRPr lang="en-IL" sz="2400" dirty="0">
              <a:ln>
                <a:noFill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AB037-0B02-47C6-AA4C-B68071FFCF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3" t="40876" r="43539" b="49398"/>
          <a:stretch/>
        </p:blipFill>
        <p:spPr bwMode="auto">
          <a:xfrm>
            <a:off x="611520" y="504578"/>
            <a:ext cx="2516690" cy="11005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66598-1B29-42B9-889E-0D3923DA97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9" t="35602" r="42798" b="44450"/>
          <a:stretch/>
        </p:blipFill>
        <p:spPr bwMode="auto">
          <a:xfrm>
            <a:off x="750165" y="2039150"/>
            <a:ext cx="3007578" cy="23437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6DAE8C-93CD-44B8-B42B-9099D4317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542690"/>
              </p:ext>
            </p:extLst>
          </p:nvPr>
        </p:nvGraphicFramePr>
        <p:xfrm>
          <a:off x="4302493" y="5041809"/>
          <a:ext cx="5467149" cy="1751526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3667225">
                  <a:extLst>
                    <a:ext uri="{9D8B030D-6E8A-4147-A177-3AD203B41FA5}">
                      <a16:colId xmlns:a16="http://schemas.microsoft.com/office/drawing/2014/main" val="2879137046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3747834525"/>
                    </a:ext>
                  </a:extLst>
                </a:gridCol>
              </a:tblGrid>
              <a:tr h="603192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str(255), </a:t>
                      </a:r>
                      <a:r>
                        <a:rPr lang="en-US" sz="2400" dirty="0" err="1">
                          <a:effectLst/>
                        </a:rPr>
                        <a:t>primarykey</a:t>
                      </a:r>
                      <a:endParaRPr lang="en-IL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username</a:t>
                      </a:r>
                      <a:endParaRPr lang="en-IL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2131180"/>
                  </a:ext>
                </a:extLst>
              </a:tr>
              <a:tr h="603399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str(128), saved as hash. 128 is the length of sha512 string hash</a:t>
                      </a:r>
                      <a:endParaRPr lang="en-IL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password</a:t>
                      </a:r>
                      <a:endParaRPr lang="en-IL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587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664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310</TotalTime>
  <Words>613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Calisto MT</vt:lpstr>
      <vt:lpstr>JetBrains Mono</vt:lpstr>
      <vt:lpstr>Wingdings 2</vt:lpstr>
      <vt:lpstr>Slate</vt:lpstr>
      <vt:lpstr>נגן סטרימינג</vt:lpstr>
      <vt:lpstr>על הפרויקט</vt:lpstr>
      <vt:lpstr>ההבדל בין צפייה בסטרמינג לצפייה רגילה</vt:lpstr>
      <vt:lpstr>איך סטרימינג עובד ? </vt:lpstr>
      <vt:lpstr>התור הוא למעשה הבאפר</vt:lpstr>
      <vt:lpstr>שליחת הפריים</vt:lpstr>
      <vt:lpstr>התקשורת</vt:lpstr>
      <vt:lpstr>התרשים הסופי התקשורת בין הלקוח לשרת</vt:lpstr>
      <vt:lpstr>מסד הנתונים</vt:lpstr>
      <vt:lpstr>שמירת הסיסמאות</vt:lpstr>
      <vt:lpstr>מסך הבחירה</vt:lpstr>
      <vt:lpstr>מסך הצפייה</vt:lpstr>
      <vt:lpstr>שיפורים אפשריים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נגן סטרמינג</dc:title>
  <dc:creator>יובל הושע</dc:creator>
  <cp:lastModifiedBy>יובל הושע</cp:lastModifiedBy>
  <cp:revision>32</cp:revision>
  <dcterms:created xsi:type="dcterms:W3CDTF">2021-07-10T14:14:03Z</dcterms:created>
  <dcterms:modified xsi:type="dcterms:W3CDTF">2021-07-11T07:54:52Z</dcterms:modified>
</cp:coreProperties>
</file>